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5"/>
  </p:notesMasterIdLst>
  <p:handoutMasterIdLst>
    <p:handoutMasterId r:id="rId36"/>
  </p:handoutMasterIdLst>
  <p:sldIdLst>
    <p:sldId id="256" r:id="rId3"/>
    <p:sldId id="257" r:id="rId4"/>
    <p:sldId id="258" r:id="rId5"/>
    <p:sldId id="259" r:id="rId6"/>
    <p:sldId id="277" r:id="rId7"/>
    <p:sldId id="278" r:id="rId8"/>
    <p:sldId id="279" r:id="rId9"/>
    <p:sldId id="280" r:id="rId10"/>
    <p:sldId id="281" r:id="rId11"/>
    <p:sldId id="284" r:id="rId12"/>
    <p:sldId id="294" r:id="rId13"/>
    <p:sldId id="285" r:id="rId14"/>
    <p:sldId id="286" r:id="rId15"/>
    <p:sldId id="287" r:id="rId16"/>
    <p:sldId id="289" r:id="rId17"/>
    <p:sldId id="306" r:id="rId18"/>
    <p:sldId id="290" r:id="rId19"/>
    <p:sldId id="293" r:id="rId20"/>
    <p:sldId id="288" r:id="rId21"/>
    <p:sldId id="292" r:id="rId22"/>
    <p:sldId id="291" r:id="rId23"/>
    <p:sldId id="295" r:id="rId24"/>
    <p:sldId id="296" r:id="rId25"/>
    <p:sldId id="299" r:id="rId26"/>
    <p:sldId id="300" r:id="rId27"/>
    <p:sldId id="301" r:id="rId28"/>
    <p:sldId id="302" r:id="rId29"/>
    <p:sldId id="304" r:id="rId30"/>
    <p:sldId id="305" r:id="rId31"/>
    <p:sldId id="303" r:id="rId32"/>
    <p:sldId id="275" r:id="rId33"/>
    <p:sldId id="276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ctr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3E219-6326-477D-BB1D-FCADCD7C3E9C}" type="datetimeFigureOut">
              <a:rPr lang="pt-BR" smtClean="0"/>
              <a:t>06/02/2018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A7AB0-9D8F-4F97-8F11-A87EDB7E3D8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04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8194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6306800" y="549276"/>
            <a:ext cx="4114800" cy="11703051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3962400" y="549276"/>
            <a:ext cx="12039600" cy="11703051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2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rsIn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ace BG-01.png"/>
          <p:cNvPicPr>
            <a:picLocks noChangeAspect="1"/>
          </p:cNvPicPr>
          <p:nvPr userDrawn="1"/>
        </p:nvPicPr>
        <p:blipFill>
          <a:blip r:embed="rId2">
            <a:alphaModFix amt="23098"/>
            <a:extLst/>
          </a:blip>
          <a:stretch>
            <a:fillRect/>
          </a:stretch>
        </p:blipFill>
        <p:spPr>
          <a:xfrm>
            <a:off x="0" y="-6221231"/>
            <a:ext cx="24384001" cy="928005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36"/>
          <p:cNvSpPr/>
          <p:nvPr userDrawn="1"/>
        </p:nvSpPr>
        <p:spPr>
          <a:xfrm>
            <a:off x="7793405" y="2996863"/>
            <a:ext cx="11798511" cy="17703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778386" indent="-571485">
              <a:buSzPct val="100000"/>
              <a:buAutoNum type="arabicPeriod"/>
              <a:defRPr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 marL="778400" indent="-571500">
              <a:buSzPct val="100000"/>
              <a:buFont typeface="Arial"/>
              <a:buChar char="•"/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/>
          </a:p>
          <a:p>
            <a:pPr indent="206901"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	</a:t>
            </a:r>
          </a:p>
        </p:txBody>
      </p:sp>
      <p:pic>
        <p:nvPicPr>
          <p:cNvPr id="6" name="image8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9591916" y="12655759"/>
            <a:ext cx="2426127" cy="856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9.jp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118991" y="12819326"/>
            <a:ext cx="5658001" cy="663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360" y="12328676"/>
            <a:ext cx="1895204" cy="16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59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741" y="549275"/>
            <a:ext cx="22708459" cy="228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9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39899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4492625" y="8813800"/>
            <a:ext cx="15544801" cy="2724150"/>
          </a:xfrm>
          <a:prstGeom prst="rect">
            <a:avLst/>
          </a:prstGeo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t>Texto do Título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4492625" y="5813426"/>
            <a:ext cx="15544801" cy="300037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1pPr>
            <a:lvl2pPr marL="0" indent="4572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2pPr>
            <a:lvl3pPr marL="0" indent="9144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3pPr>
            <a:lvl4pPr marL="0" indent="13716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4pPr>
            <a:lvl5pPr marL="0" indent="182880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3962400" y="3200400"/>
            <a:ext cx="8077200" cy="9051926"/>
          </a:xfrm>
          <a:prstGeom prst="rect">
            <a:avLst/>
          </a:prstGeom>
        </p:spPr>
        <p:txBody>
          <a:bodyPr/>
          <a:lstStyle>
            <a:lvl1pPr>
              <a:spcBef>
                <a:spcPts val="1300"/>
              </a:spcBef>
              <a:defRPr sz="5600"/>
            </a:lvl1pPr>
            <a:lvl2pPr marL="1123950" indent="-666750">
              <a:spcBef>
                <a:spcPts val="1300"/>
              </a:spcBef>
              <a:defRPr sz="5600"/>
            </a:lvl2pPr>
            <a:lvl3pPr marL="1554479" indent="-640079">
              <a:spcBef>
                <a:spcPts val="1300"/>
              </a:spcBef>
              <a:defRPr sz="5600"/>
            </a:lvl3pPr>
            <a:lvl4pPr marL="2082800" indent="-711200">
              <a:spcBef>
                <a:spcPts val="1300"/>
              </a:spcBef>
              <a:defRPr sz="5600"/>
            </a:lvl4pPr>
            <a:lvl5pPr marL="2540000" indent="-711200">
              <a:spcBef>
                <a:spcPts val="1300"/>
              </a:spcBef>
              <a:defRPr sz="56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3962400" y="3070225"/>
            <a:ext cx="8080376" cy="127952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100"/>
              </a:spcBef>
              <a:buSzTx/>
              <a:buFontTx/>
              <a:buNone/>
              <a:defRPr sz="4800" b="1"/>
            </a:lvl1pPr>
            <a:lvl2pPr marL="0" indent="457200">
              <a:spcBef>
                <a:spcPts val="1100"/>
              </a:spcBef>
              <a:buSzTx/>
              <a:buFontTx/>
              <a:buNone/>
              <a:defRPr sz="4800" b="1"/>
            </a:lvl2pPr>
            <a:lvl3pPr marL="0" indent="914400">
              <a:spcBef>
                <a:spcPts val="1100"/>
              </a:spcBef>
              <a:buSzTx/>
              <a:buFontTx/>
              <a:buNone/>
              <a:defRPr sz="4800" b="1"/>
            </a:lvl3pPr>
            <a:lvl4pPr marL="0" indent="1371600">
              <a:spcBef>
                <a:spcPts val="1100"/>
              </a:spcBef>
              <a:buSzTx/>
              <a:buFontTx/>
              <a:buNone/>
              <a:defRPr sz="4800" b="1"/>
            </a:lvl4pPr>
            <a:lvl5pPr marL="0" indent="1828800">
              <a:spcBef>
                <a:spcPts val="1100"/>
              </a:spcBef>
              <a:buSzTx/>
              <a:buFontTx/>
              <a:buNone/>
              <a:defRPr sz="4800" b="1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12338050" y="3070225"/>
            <a:ext cx="8083550" cy="12795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spcBef>
                <a:spcPts val="1100"/>
              </a:spcBef>
              <a:buSzTx/>
              <a:buFontTx/>
              <a:buNone/>
              <a:defRPr sz="48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3962400" y="546100"/>
            <a:ext cx="6016627" cy="2324100"/>
          </a:xfrm>
          <a:prstGeom prst="rect">
            <a:avLst/>
          </a:prstGeom>
        </p:spPr>
        <p:txBody>
          <a:bodyPr anchor="b"/>
          <a:lstStyle>
            <a:lvl1pPr algn="l">
              <a:defRPr sz="4000" b="1"/>
            </a:lvl1pPr>
          </a:lstStyle>
          <a:p>
            <a:r>
              <a:t>Texto do Título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10198100" y="546100"/>
            <a:ext cx="10223500" cy="11706226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3962400" y="2870200"/>
            <a:ext cx="6016627" cy="9382126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28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6632576" y="9601200"/>
            <a:ext cx="10972801" cy="1133476"/>
          </a:xfrm>
          <a:prstGeom prst="rect">
            <a:avLst/>
          </a:prstGeom>
        </p:spPr>
        <p:txBody>
          <a:bodyPr anchor="b"/>
          <a:lstStyle>
            <a:lvl1pPr algn="l">
              <a:defRPr sz="4000" b="1"/>
            </a:lvl1pPr>
          </a:lstStyle>
          <a:p>
            <a:r>
              <a:t>Texto do Título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6632576" y="1225550"/>
            <a:ext cx="10972801" cy="8229600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6632576" y="10734675"/>
            <a:ext cx="10972801" cy="16097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/>
            </a:lvl1pPr>
            <a:lvl2pPr marL="0" indent="457200">
              <a:spcBef>
                <a:spcPts val="600"/>
              </a:spcBef>
              <a:buSzTx/>
              <a:buFontTx/>
              <a:buNone/>
              <a:defRPr sz="2800"/>
            </a:lvl2pPr>
            <a:lvl3pPr marL="0" indent="914400">
              <a:spcBef>
                <a:spcPts val="600"/>
              </a:spcBef>
              <a:buSzTx/>
              <a:buFontTx/>
              <a:buNone/>
              <a:defRPr sz="2800"/>
            </a:lvl3pPr>
            <a:lvl4pPr marL="0" indent="1371600">
              <a:spcBef>
                <a:spcPts val="600"/>
              </a:spcBef>
              <a:buSzTx/>
              <a:buFontTx/>
              <a:buNone/>
              <a:defRPr sz="2800"/>
            </a:lvl4pPr>
            <a:lvl5pPr marL="0" indent="1828800"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hf sldNum="0" hdr="0" dt="0"/>
  <p:txStyles>
    <p:titleStyle>
      <a:lvl1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685800" marR="0" indent="-6858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110342" marR="0" indent="-653142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524000" marR="0" indent="-60960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1031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5603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»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30175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4747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9319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389120" marR="0" indent="-731520" algn="l" defTabSz="18288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43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github.com/rafaelcruz-net" TargetMode="External"/><Relationship Id="rId7" Type="http://schemas.openxmlformats.org/officeDocument/2006/relationships/hyperlink" Target="http://rafaelcruz.azurewebsites.ne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Face BG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27558" y="-4738837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098937"/>
            <a:ext cx="24384001" cy="2858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Face BG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24384000" cy="13715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chemeClr val="bg1"/>
              </a:gs>
              <a:gs pos="25000">
                <a:srgbClr val="131313">
                  <a:alpha val="81000"/>
                </a:srgbClr>
              </a:gs>
              <a:gs pos="58000">
                <a:srgbClr val="484848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121920" bIns="2438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2437566" fontAlgn="base">
              <a:spcBef>
                <a:spcPct val="0"/>
              </a:spcBef>
              <a:spcAft>
                <a:spcPct val="0"/>
              </a:spcAft>
            </a:pPr>
            <a:endParaRPr lang="en-US" sz="4267" spc="-13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741" y="992619"/>
            <a:ext cx="22708459" cy="2286000"/>
          </a:xfrm>
        </p:spPr>
        <p:txBody>
          <a:bodyPr>
            <a:normAutofit/>
          </a:bodyPr>
          <a:lstStyle/>
          <a:p>
            <a:r>
              <a:rPr lang="pt-BR" sz="12000" b="1" dirty="0" smtClean="0">
                <a:solidFill>
                  <a:schemeClr val="bg1"/>
                </a:solidFill>
              </a:rPr>
              <a:t>Vamos tentar algo diferente ?</a:t>
            </a:r>
            <a:endParaRPr lang="pt-BR" sz="12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166950" y="10142305"/>
            <a:ext cx="22050101" cy="2531515"/>
          </a:xfrm>
          <a:prstGeom prst="rect">
            <a:avLst/>
          </a:prstGeom>
        </p:spPr>
        <p:txBody>
          <a:bodyPr anchor="t"/>
          <a:lstStyle>
            <a:lvl1pPr marL="259556" indent="-259556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472679" indent="-213122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679" algn="l"/>
              </a:tabLst>
              <a:defRPr sz="21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685800" indent="-213122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112044" indent="-167879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5800" algn="l"/>
              </a:tabLst>
              <a:defRPr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284685" indent="-172641" algn="l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5874" indent="-171443" algn="l" defTabSz="6857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61" indent="-171443" algn="l" defTabSz="6857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47" indent="-171443" algn="l" defTabSz="6857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34" indent="-171443" algn="l" defTabSz="68577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6600" b="1" u="sng" dirty="0">
                <a:solidFill>
                  <a:srgbClr val="FF3300"/>
                </a:solidFill>
              </a:rPr>
              <a:t>Insanidade</a:t>
            </a:r>
            <a:r>
              <a:rPr lang="pt-BR" sz="6600" b="1" dirty="0">
                <a:solidFill>
                  <a:schemeClr val="bg1"/>
                </a:solidFill>
              </a:rPr>
              <a:t> é continuar fazendo sempre a mesma coisa e esperar resultados diferentes</a:t>
            </a:r>
            <a:r>
              <a:rPr lang="pt-BR" sz="6600" b="1" dirty="0" smtClean="0">
                <a:solidFill>
                  <a:schemeClr val="bg1"/>
                </a:solidFill>
              </a:rPr>
              <a:t>.</a:t>
            </a:r>
          </a:p>
          <a:p>
            <a:pPr marL="0" indent="0" algn="ctr">
              <a:buNone/>
            </a:pPr>
            <a:r>
              <a:rPr lang="en-US" sz="48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</a:t>
            </a:r>
            <a:r>
              <a:rPr lang="en-US" sz="4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Albert Einstein</a:t>
            </a:r>
            <a:endParaRPr lang="en-US" sz="64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89549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727558" y="-4766546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10475825" y="5522244"/>
            <a:ext cx="3432351" cy="203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r>
              <a:rPr lang="pt-BR" dirty="0" smtClean="0"/>
              <a:t>BDD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8486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10" y="775855"/>
            <a:ext cx="7204364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O que é BDD?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514147"/>
            <a:ext cx="24023782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6600" b="1" dirty="0" smtClean="0">
                <a:latin typeface="Century Gothic"/>
                <a:ea typeface="Century Gothic"/>
                <a:cs typeface="Century Gothic"/>
              </a:rPr>
              <a:t> Behavior-driven </a:t>
            </a:r>
            <a:r>
              <a:rPr lang="en-US" sz="6600" b="1" dirty="0">
                <a:latin typeface="Century Gothic"/>
                <a:ea typeface="Century Gothic"/>
                <a:cs typeface="Century Gothic"/>
              </a:rPr>
              <a:t>development</a:t>
            </a:r>
            <a:r>
              <a:rPr lang="en-US" sz="6600" dirty="0">
                <a:latin typeface="Century Gothic"/>
                <a:ea typeface="Century Gothic"/>
                <a:cs typeface="Century Gothic"/>
              </a:rPr>
              <a:t> é sobre implementar uma aplicação através da descrição de seu comportamento pela perspectiva de seus </a:t>
            </a:r>
            <a:r>
              <a:rPr lang="en-US" sz="6600" dirty="0" smtClean="0">
                <a:latin typeface="Century Gothic"/>
                <a:ea typeface="Century Gothic"/>
                <a:cs typeface="Century Gothic"/>
              </a:rPr>
              <a:t>stakeholders (Dan North).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sz="6600" dirty="0" smtClean="0">
              <a:latin typeface="Century Gothic"/>
              <a:ea typeface="Century Gothic"/>
              <a:cs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66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6600" dirty="0">
                <a:latin typeface="Century Gothic"/>
                <a:ea typeface="Century Gothic"/>
                <a:cs typeface="Century Gothic"/>
                <a:sym typeface="Century Gothic"/>
              </a:rPr>
              <a:t>É</a:t>
            </a:r>
            <a:r>
              <a:rPr lang="pt-BR" sz="6600" dirty="0">
                <a:sym typeface="Century Gothic"/>
              </a:rPr>
              <a:t> uma técnica de desenvolvimento ágil que encoraja a colaboração entre os desenvolvedores, a equipe de QA e a equipe de negócio</a:t>
            </a:r>
            <a:endParaRPr lang="pt-BR" sz="6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87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10" y="775855"/>
            <a:ext cx="2466108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BDD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347892"/>
            <a:ext cx="24023782" cy="9425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6600" b="1" dirty="0">
                <a:latin typeface="Century Gothic" panose="020B0502020202020204" pitchFamily="34" charset="0"/>
              </a:rPr>
              <a:t>Os principais conceitos do BDD </a:t>
            </a:r>
            <a:r>
              <a:rPr lang="pt-BR" sz="6600" b="1" dirty="0" smtClean="0">
                <a:latin typeface="Century Gothic" panose="020B0502020202020204" pitchFamily="34" charset="0"/>
              </a:rPr>
              <a:t>são:</a:t>
            </a:r>
          </a:p>
          <a:p>
            <a:pPr lvl="1">
              <a:lnSpc>
                <a:spcPct val="150000"/>
              </a:lnSpc>
            </a:pPr>
            <a:r>
              <a:rPr lang="pt-BR" sz="5400" dirty="0" smtClean="0">
                <a:latin typeface="Century Gothic" panose="020B0502020202020204" pitchFamily="34" charset="0"/>
              </a:rPr>
              <a:t> Uma estória</a:t>
            </a:r>
            <a:r>
              <a:rPr lang="pt-BR" sz="5400" dirty="0">
                <a:latin typeface="Century Gothic" panose="020B0502020202020204" pitchFamily="34" charset="0"/>
              </a:rPr>
              <a:t> </a:t>
            </a:r>
            <a:r>
              <a:rPr lang="pt-BR" sz="5400" dirty="0" smtClean="0">
                <a:latin typeface="Century Gothic" panose="020B0502020202020204" pitchFamily="34" charset="0"/>
              </a:rPr>
              <a:t>testável</a:t>
            </a:r>
            <a:endParaRPr lang="pt-BR" sz="5400" dirty="0">
              <a:latin typeface="Century Gothic" panose="020B0502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pt-BR" sz="5400" dirty="0" smtClean="0">
                <a:latin typeface="Century Gothic" panose="020B0502020202020204" pitchFamily="34" charset="0"/>
              </a:rPr>
              <a:t> O </a:t>
            </a:r>
            <a:r>
              <a:rPr lang="pt-BR" sz="5400" dirty="0">
                <a:latin typeface="Century Gothic" panose="020B0502020202020204" pitchFamily="34" charset="0"/>
              </a:rPr>
              <a:t>título deve descrever </a:t>
            </a:r>
            <a:r>
              <a:rPr lang="pt-BR" sz="5400" dirty="0" smtClean="0">
                <a:latin typeface="Century Gothic" panose="020B0502020202020204" pitchFamily="34" charset="0"/>
              </a:rPr>
              <a:t>um comportamento</a:t>
            </a:r>
            <a:endParaRPr lang="pt-BR" sz="5400" dirty="0">
              <a:latin typeface="Century Gothic" panose="020B0502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pt-BR" sz="5400" dirty="0" smtClean="0">
                <a:latin typeface="Century Gothic" panose="020B0502020202020204" pitchFamily="34" charset="0"/>
              </a:rPr>
              <a:t> A </a:t>
            </a:r>
            <a:r>
              <a:rPr lang="pt-BR" sz="5400" dirty="0">
                <a:latin typeface="Century Gothic" panose="020B0502020202020204" pitchFamily="34" charset="0"/>
              </a:rPr>
              <a:t>narrativa deve incluir um ator, uma característica e um benefício.</a:t>
            </a:r>
          </a:p>
          <a:p>
            <a:pPr lvl="1">
              <a:lnSpc>
                <a:spcPct val="150000"/>
              </a:lnSpc>
            </a:pPr>
            <a:r>
              <a:rPr lang="pt-BR" sz="5400" dirty="0" smtClean="0">
                <a:latin typeface="Century Gothic" panose="020B0502020202020204" pitchFamily="34" charset="0"/>
              </a:rPr>
              <a:t> A </a:t>
            </a:r>
            <a:r>
              <a:rPr lang="pt-BR" sz="5400" dirty="0">
                <a:latin typeface="Century Gothic" panose="020B0502020202020204" pitchFamily="34" charset="0"/>
              </a:rPr>
              <a:t>narrativa deve descreve somente um </a:t>
            </a:r>
            <a:r>
              <a:rPr lang="pt-BR" sz="5400" dirty="0" smtClean="0">
                <a:latin typeface="Century Gothic" panose="020B0502020202020204" pitchFamily="34" charset="0"/>
              </a:rPr>
              <a:t>evento </a:t>
            </a:r>
          </a:p>
          <a:p>
            <a:pPr lvl="1">
              <a:lnSpc>
                <a:spcPct val="150000"/>
              </a:lnSpc>
            </a:pPr>
            <a:r>
              <a:rPr lang="pt-BR" sz="5400" dirty="0">
                <a:latin typeface="Century Gothic" panose="020B0502020202020204" pitchFamily="34" charset="0"/>
              </a:rPr>
              <a:t> </a:t>
            </a:r>
            <a:r>
              <a:rPr lang="pt-BR" sz="5400" dirty="0" smtClean="0">
                <a:latin typeface="Century Gothic" panose="020B0502020202020204" pitchFamily="34" charset="0"/>
              </a:rPr>
              <a:t>O evento deve descrever uma funcionalidade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38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10" y="775855"/>
            <a:ext cx="2466108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BDD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347892"/>
            <a:ext cx="24023782" cy="9425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8000" b="1" dirty="0" smtClean="0">
                <a:latin typeface="Century Gothic" panose="020B0502020202020204" pitchFamily="34" charset="0"/>
              </a:rPr>
              <a:t>O BDD é baseado em GHERKIN:</a:t>
            </a:r>
          </a:p>
          <a:p>
            <a:pPr lvl="1">
              <a:lnSpc>
                <a:spcPct val="150000"/>
              </a:lnSpc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É uma linguagem legível por négocio</a:t>
            </a:r>
          </a:p>
          <a:p>
            <a:pPr lvl="1">
              <a:lnSpc>
                <a:spcPct val="150000"/>
              </a:lnSpc>
            </a:pPr>
            <a:r>
              <a:rPr lang="pt-BR" sz="58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Uma linguagem que permite que você descreva o  comportamento do software.</a:t>
            </a:r>
          </a:p>
          <a:p>
            <a:pPr lvl="1">
              <a:lnSpc>
                <a:spcPct val="150000"/>
              </a:lnSpc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Serve a dois propositos</a:t>
            </a:r>
            <a:r>
              <a:rPr lang="pt-BR" sz="5800" dirty="0"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Documentação e Testes Automatizados</a:t>
            </a:r>
          </a:p>
          <a:p>
            <a:pPr lvl="1">
              <a:lnSpc>
                <a:spcPct val="150000"/>
              </a:lnSpc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Baseado em Cucumber</a:t>
            </a:r>
          </a:p>
          <a:p>
            <a:pPr lvl="1">
              <a:lnSpc>
                <a:spcPct val="150000"/>
              </a:lnSpc>
            </a:pPr>
            <a:endParaRPr lang="pt-BR" sz="66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pt-BR" sz="6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9422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9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308" y="775855"/>
            <a:ext cx="626225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GHERKIN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3" name="Shape 139"/>
          <p:cNvSpPr txBox="1">
            <a:spLocks/>
          </p:cNvSpPr>
          <p:nvPr/>
        </p:nvSpPr>
        <p:spPr>
          <a:xfrm>
            <a:off x="138545" y="3347892"/>
            <a:ext cx="24023782" cy="9425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0" b="1" dirty="0" smtClean="0">
                <a:latin typeface="Century Gothic" panose="020B0502020202020204" pitchFamily="34" charset="0"/>
              </a:rPr>
              <a:t> GHERKIN</a:t>
            </a:r>
            <a:r>
              <a:rPr lang="pt-BR" sz="8000" b="1" dirty="0">
                <a:latin typeface="Century Gothic" panose="020B0502020202020204" pitchFamily="34" charset="0"/>
              </a:rPr>
              <a:t> </a:t>
            </a:r>
            <a:r>
              <a:rPr lang="pt-BR" sz="8000" b="1" dirty="0" smtClean="0">
                <a:latin typeface="Century Gothic" panose="020B0502020202020204" pitchFamily="34" charset="0"/>
              </a:rPr>
              <a:t>é uma linguagem estruturada usada para criar cenários</a:t>
            </a:r>
          </a:p>
          <a:p>
            <a:endParaRPr lang="pt-BR" sz="58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Suas principais palavras são:</a:t>
            </a:r>
          </a:p>
          <a:p>
            <a:endParaRPr lang="pt-BR" sz="58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1"/>
            <a:r>
              <a:rPr lang="pt-BR" sz="5400" dirty="0" smtClean="0">
                <a:latin typeface="Century Gothic"/>
                <a:ea typeface="Century Gothic"/>
                <a:cs typeface="Century Gothic"/>
                <a:sym typeface="Century Gothic"/>
              </a:rPr>
              <a:t>Given (Dado)</a:t>
            </a:r>
          </a:p>
          <a:p>
            <a:pPr lvl="1"/>
            <a:endParaRPr lang="pt-BR" sz="54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1"/>
            <a:r>
              <a:rPr lang="pt-BR" sz="5400" dirty="0" smtClean="0">
                <a:latin typeface="Century Gothic"/>
                <a:ea typeface="Century Gothic"/>
                <a:cs typeface="Century Gothic"/>
                <a:sym typeface="Century Gothic"/>
              </a:rPr>
              <a:t>When (Quando)</a:t>
            </a:r>
          </a:p>
          <a:p>
            <a:pPr lvl="1"/>
            <a:endParaRPr lang="pt-BR" sz="54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1"/>
            <a:r>
              <a:rPr lang="pt-BR" sz="5400" dirty="0" smtClean="0">
                <a:latin typeface="Century Gothic"/>
                <a:ea typeface="Century Gothic"/>
                <a:cs typeface="Century Gothic"/>
                <a:sym typeface="Century Gothic"/>
              </a:rPr>
              <a:t>Then (Então)</a:t>
            </a:r>
          </a:p>
          <a:p>
            <a:pPr lvl="1"/>
            <a:endParaRPr lang="pt-BR" sz="54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endParaRPr lang="pt-BR" sz="58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pt-BR" sz="66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30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7709"/>
            <a:ext cx="24384533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7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4932218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GHERKIN</a:t>
            </a:r>
            <a:endParaRPr lang="pt-BR" sz="9600" dirty="0">
              <a:solidFill>
                <a:schemeClr val="bg1"/>
              </a:solidFill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" y="3419036"/>
            <a:ext cx="22139564" cy="8871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57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Face BG-01.png"/>
          <p:cNvPicPr>
            <a:picLocks noChangeAspect="1"/>
          </p:cNvPicPr>
          <p:nvPr/>
        </p:nvPicPr>
        <p:blipFill>
          <a:blip r:embed="rId2">
            <a:alphaModFix amt="64824"/>
            <a:extLst/>
          </a:blip>
          <a:stretch>
            <a:fillRect/>
          </a:stretch>
        </p:blipFill>
        <p:spPr>
          <a:xfrm>
            <a:off x="-727558" y="-4916637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Face BG-01.png"/>
          <p:cNvPicPr>
            <a:picLocks noChangeAspect="1"/>
          </p:cNvPicPr>
          <p:nvPr/>
        </p:nvPicPr>
        <p:blipFill>
          <a:blip r:embed="rId2">
            <a:alphaModFix amt="64824"/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38099" y="5690808"/>
            <a:ext cx="24384001" cy="15850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15000"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r>
              <a:rPr lang="pt-BR" sz="9100" b="1" dirty="0" smtClean="0">
                <a:latin typeface="Century Gothic" panose="020B0502020202020204" pitchFamily="34" charset="0"/>
              </a:rPr>
              <a:t>BDD com SpecFlow &amp; Selenium Web Driver</a:t>
            </a:r>
            <a:endParaRPr sz="9100" b="1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76621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3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9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727558" y="-4766546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3294378" y="5522244"/>
            <a:ext cx="17795256" cy="203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r>
              <a:rPr lang="pt-BR" dirty="0" smtClean="0"/>
              <a:t>SELENIUM WEBDRIVER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0640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1052945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Selenium WebDriver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403311"/>
            <a:ext cx="24023782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7000" dirty="0" smtClean="0">
                <a:sym typeface="Century Gothic"/>
              </a:rPr>
              <a:t> O </a:t>
            </a:r>
            <a:r>
              <a:rPr lang="pt-BR" sz="7000" dirty="0">
                <a:sym typeface="Century Gothic"/>
              </a:rPr>
              <a:t>Selenium é um conjunto </a:t>
            </a:r>
            <a:r>
              <a:rPr lang="pt-BR" sz="7000" dirty="0" smtClean="0">
                <a:sym typeface="Century Gothic"/>
              </a:rPr>
              <a:t>de </a:t>
            </a:r>
            <a:r>
              <a:rPr lang="pt-BR" sz="7000" dirty="0">
                <a:sym typeface="Century Gothic"/>
              </a:rPr>
              <a:t>ferramentas que suporta o </a:t>
            </a:r>
            <a:r>
              <a:rPr lang="pt-BR" sz="7000" dirty="0" smtClean="0">
                <a:sym typeface="Century Gothic"/>
              </a:rPr>
              <a:t>para desenvolvimento de </a:t>
            </a:r>
            <a:r>
              <a:rPr lang="pt-BR" sz="7000" dirty="0">
                <a:sym typeface="Century Gothic"/>
              </a:rPr>
              <a:t>automação de testes para aplicações </a:t>
            </a:r>
            <a:r>
              <a:rPr lang="pt-BR" sz="7000" dirty="0" smtClean="0">
                <a:sym typeface="Century Gothic"/>
              </a:rPr>
              <a:t>web.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7000" dirty="0">
              <a:sym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PT" altLang="pt-BR" sz="7000" dirty="0" smtClean="0">
                <a:latin typeface="Century Gothic"/>
                <a:ea typeface="Century Gothic"/>
                <a:cs typeface="Century Gothic"/>
              </a:rPr>
              <a:t> O </a:t>
            </a:r>
            <a:r>
              <a:rPr lang="pt-PT" altLang="pt-BR" sz="7000" dirty="0">
                <a:latin typeface="Century Gothic"/>
                <a:ea typeface="Century Gothic"/>
                <a:cs typeface="Century Gothic"/>
              </a:rPr>
              <a:t>Selenium tem um gama de funcionalidades </a:t>
            </a:r>
            <a:r>
              <a:rPr lang="pt-PT" altLang="pt-BR" sz="7000" dirty="0" smtClean="0">
                <a:latin typeface="Century Gothic"/>
                <a:ea typeface="Century Gothic"/>
                <a:cs typeface="Century Gothic"/>
              </a:rPr>
              <a:t>flexíveis</a:t>
            </a:r>
            <a:r>
              <a:rPr lang="pt-PT" altLang="pt-BR" sz="7000" dirty="0">
                <a:latin typeface="Century Gothic"/>
                <a:ea typeface="Century Gothic"/>
                <a:cs typeface="Century Gothic"/>
              </a:rPr>
              <a:t>, permitindo diversas </a:t>
            </a:r>
            <a:r>
              <a:rPr lang="pt-BR" altLang="pt-BR" sz="7000" dirty="0">
                <a:latin typeface="Century Gothic"/>
                <a:ea typeface="Century Gothic"/>
                <a:cs typeface="Century Gothic"/>
              </a:rPr>
              <a:t>maneiras </a:t>
            </a:r>
            <a:r>
              <a:rPr lang="pt-PT" altLang="pt-BR" sz="7000" dirty="0">
                <a:latin typeface="Century Gothic"/>
                <a:ea typeface="Century Gothic"/>
                <a:cs typeface="Century Gothic"/>
              </a:rPr>
              <a:t>de localizar elementos de interface e comparando os resultados de teste esperados com o comportamento de aplicação real.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040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15295418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Selenium Automatiza Browser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403311"/>
            <a:ext cx="24023782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O Selenium suporta os mais diversos browser</a:t>
            </a:r>
          </a:p>
          <a:p>
            <a:pPr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dirty="0" smtClean="0">
                <a:latin typeface="Century Gothic"/>
                <a:ea typeface="Century Gothic"/>
                <a:cs typeface="Century Gothic"/>
                <a:sym typeface="Century Gothic"/>
              </a:rPr>
              <a:t>E a </a:t>
            </a:r>
            <a:r>
              <a:rPr lang="pt-BR" sz="6600" dirty="0" smtClean="0">
                <a:latin typeface="Century Gothic"/>
                <a:ea typeface="Century Gothic"/>
                <a:cs typeface="Century Gothic"/>
                <a:sym typeface="Century Gothic"/>
              </a:rPr>
              <a:t>maiorias dos sistemas operacionais</a:t>
            </a: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37309" y="4638819"/>
            <a:ext cx="8368146" cy="2316162"/>
            <a:chOff x="2709509" y="2363375"/>
            <a:chExt cx="7857518" cy="1216800"/>
          </a:xfrm>
        </p:grpSpPr>
        <p:pic>
          <p:nvPicPr>
            <p:cNvPr id="6" name="Picture 8" descr="https://storage.googleapis.com/support-kms-prod/SNP_3119CB142829DAFCFA1CE93DD3423AE6B8D8_3237818_en_v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509" y="2363938"/>
              <a:ext cx="1215057" cy="121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 descr="https://storage.googleapis.com/support-kms-prod/SNP_A83ECC767501E5C9B56A8FC86CDE7676DA1C_3237855_en_v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459" y="2363938"/>
              <a:ext cx="1237249" cy="121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https://storage.googleapis.com/support-kms-prod/SNP_5C71E74702686DB3AE5796BE47ADA6C42929_3237822_en_v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601" y="2363375"/>
              <a:ext cx="1215057" cy="121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https://storage.googleapis.com/support-kms-prod/SNP_2360BDF0319B258CAC4139AADCB5836C2278_3237820_en_v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1551" y="2363375"/>
              <a:ext cx="1215057" cy="121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1500" y="2363375"/>
              <a:ext cx="1230568" cy="12150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46960" y="2363375"/>
              <a:ext cx="1120067" cy="1216800"/>
            </a:xfrm>
            <a:prstGeom prst="rect">
              <a:avLst/>
            </a:prstGeom>
          </p:spPr>
        </p:pic>
        <p:pic>
          <p:nvPicPr>
            <p:cNvPr id="12" name="Picture 12" descr="https://storage.googleapis.com/support-kms-prod/SNP_A83ECC767501E5C9B56A8FC86CDE7676DA1C_3237855_en_v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67" y="2363375"/>
              <a:ext cx="1237249" cy="1215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648669" y="9212958"/>
            <a:ext cx="6353355" cy="2189530"/>
            <a:chOff x="5291623" y="-2499112"/>
            <a:chExt cx="6938605" cy="2160000"/>
          </a:xfrm>
        </p:grpSpPr>
        <p:pic>
          <p:nvPicPr>
            <p:cNvPr id="14" name="Picture 2" descr="http://archiveteam.org/images/1/15/Apple-logo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623" y="-2499112"/>
              <a:ext cx="1697620" cy="1988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http://findlogo.net/images/L/linux%20tux%2083%20logo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0227" y="-2499112"/>
              <a:ext cx="2160001" cy="21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3296" y="-2499112"/>
              <a:ext cx="2227498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07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1052945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Selenium WebDriver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403311"/>
            <a:ext cx="12081164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7000" b="1" dirty="0" smtClean="0">
                <a:sym typeface="Century Gothic"/>
              </a:rPr>
              <a:t> O que é WebDriver ?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7000" b="1" dirty="0">
              <a:sym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dirty="0" smtClean="0">
                <a:sym typeface="Century Gothic"/>
              </a:rPr>
              <a:t> Webdriver é um framework de automatização web que permite que você execute testes nos mais diferentes browsers.</a:t>
            </a: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sym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Picture 4" descr="WebDriver_and_Browsers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508" y="3382897"/>
            <a:ext cx="8534399" cy="908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1052945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Selenium WebDriver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4" name="Shape 139"/>
          <p:cNvSpPr txBox="1">
            <a:spLocks/>
          </p:cNvSpPr>
          <p:nvPr/>
        </p:nvSpPr>
        <p:spPr>
          <a:xfrm>
            <a:off x="138545" y="3403311"/>
            <a:ext cx="23802110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7000" b="1" dirty="0" smtClean="0">
                <a:sym typeface="Century Gothic"/>
              </a:rPr>
              <a:t> </a:t>
            </a:r>
            <a:r>
              <a:rPr lang="pt-BR" sz="6600" dirty="0">
                <a:latin typeface="Century Gothic"/>
                <a:ea typeface="Century Gothic"/>
                <a:cs typeface="Century Gothic"/>
                <a:sym typeface="Century Gothic"/>
              </a:rPr>
              <a:t>O selenium provê uma serie de funcionalidades para localização de um determinado elemento como: 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sym typeface="Century Gothic"/>
              </a:rPr>
              <a:t> ID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sym typeface="Century Gothic"/>
              </a:rPr>
              <a:t> Links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>
                <a:sym typeface="Century Gothic"/>
              </a:rPr>
              <a:t> </a:t>
            </a:r>
            <a:r>
              <a:rPr lang="pt-BR" sz="5800" dirty="0" smtClean="0">
                <a:sym typeface="Century Gothic"/>
              </a:rPr>
              <a:t>Tag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>
                <a:sym typeface="Century Gothic"/>
              </a:rPr>
              <a:t> </a:t>
            </a:r>
            <a:r>
              <a:rPr lang="pt-BR" sz="5800" dirty="0" smtClean="0">
                <a:sym typeface="Century Gothic"/>
              </a:rPr>
              <a:t>CSS Selectors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sym typeface="Century Gothic"/>
              </a:rPr>
              <a:t> Xpath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>
                <a:sym typeface="Century Gothic"/>
              </a:rPr>
              <a:t> </a:t>
            </a:r>
            <a:r>
              <a:rPr lang="pt-BR" sz="5800" dirty="0" smtClean="0">
                <a:sym typeface="Century Gothic"/>
              </a:rPr>
              <a:t>Jquery</a:t>
            </a:r>
          </a:p>
          <a:p>
            <a:pPr lvl="2"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sym typeface="Century Gothic"/>
              </a:rPr>
              <a:t> Text </a:t>
            </a: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sym typeface="Century Gothic"/>
            </a:endParaRPr>
          </a:p>
          <a:p>
            <a:pPr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195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3409083"/>
            <a:ext cx="14251132" cy="57411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309" y="775855"/>
            <a:ext cx="1052945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Selenium WebDriver</a:t>
            </a:r>
            <a:endParaRPr lang="pt-BR" sz="9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655" y="4568967"/>
            <a:ext cx="11808836" cy="74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imgflip.com/1q9jm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50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4378671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7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Face BG-01.png"/>
          <p:cNvPicPr>
            <a:picLocks noChangeAspect="1"/>
          </p:cNvPicPr>
          <p:nvPr/>
        </p:nvPicPr>
        <p:blipFill>
          <a:blip r:embed="rId2">
            <a:alphaModFix amt="23000"/>
            <a:extLst/>
          </a:blip>
          <a:stretch>
            <a:fillRect/>
          </a:stretch>
        </p:blipFill>
        <p:spPr>
          <a:xfrm>
            <a:off x="-727558" y="-6986737"/>
            <a:ext cx="25839116" cy="9833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596900" y="874495"/>
            <a:ext cx="5346700" cy="1270001"/>
          </a:xfrm>
          <a:prstGeom prst="rect">
            <a:avLst/>
          </a:prstGeom>
          <a:solidFill>
            <a:srgbClr val="000000"/>
          </a:solidFill>
          <a:ln w="50800">
            <a:solidFill>
              <a:schemeClr val="accent1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</p:spPr>
        <p:txBody>
          <a:bodyPr tIns="91439" bIns="91439" anchor="ctr"/>
          <a:lstStyle/>
          <a:p>
            <a:pPr algn="l">
              <a:defRPr sz="3600"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471160" y="11286193"/>
            <a:ext cx="7894520" cy="954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>
              <a:defRPr sz="5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github.com/</a:t>
            </a:r>
            <a:r>
              <a:rPr u="sng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rafaelcruz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-net</a:t>
            </a:r>
          </a:p>
        </p:txBody>
      </p:sp>
      <p:pic>
        <p:nvPicPr>
          <p:cNvPr id="125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943" y="11299380"/>
            <a:ext cx="1020109" cy="1020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10320" y="11455416"/>
            <a:ext cx="708037" cy="70803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10104561" y="11318276"/>
            <a:ext cx="4791330" cy="954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>
              <a:defRPr sz="5000"/>
            </a:lvl1pPr>
          </a:lstStyle>
          <a:p>
            <a:r>
              <a:rPr dirty="0"/>
              <a:t>@</a:t>
            </a:r>
            <a:r>
              <a:rPr dirty="0" err="1"/>
              <a:t>rafaelcruz_net</a:t>
            </a:r>
            <a:endParaRPr dirty="0"/>
          </a:p>
        </p:txBody>
      </p:sp>
      <p:pic>
        <p:nvPicPr>
          <p:cNvPr id="128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302775" y="11423103"/>
            <a:ext cx="772663" cy="772663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16171391" y="11286193"/>
            <a:ext cx="7769264" cy="954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>
              <a:defRPr sz="5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rafaelcruz.azurewebsites.net</a:t>
            </a:r>
          </a:p>
        </p:txBody>
      </p:sp>
      <p:pic>
        <p:nvPicPr>
          <p:cNvPr id="130" name="image7.jpg" descr="http://i0.wp.com/rafaelcruz.azurewebsites.net/wp-content/uploads/2016/01/beEPPrN_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3213" y="3216036"/>
            <a:ext cx="4233887" cy="423388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5209309" y="3016329"/>
            <a:ext cx="18941273" cy="20313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 anchor="ctr">
            <a:spAutoFit/>
          </a:bodyPr>
          <a:lstStyle/>
          <a:p>
            <a:pPr marL="778386" indent="-571485">
              <a:buSzPct val="100000"/>
              <a:buAutoNum type="arabicPeriod"/>
              <a:defRPr sz="24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457200" lvl="3" indent="-457200" algn="l">
              <a:buFont typeface="Arial" panose="020B0604020202020204" pitchFamily="34" charset="0"/>
              <a:buChar char="•"/>
              <a:defRPr sz="3500" b="1">
                <a:solidFill>
                  <a:srgbClr val="595959"/>
                </a:solidFill>
                <a:latin typeface="AnonymousPro-Bold"/>
                <a:ea typeface="AnonymousPro-Bold"/>
                <a:cs typeface="AnonymousPro-Bold"/>
                <a:sym typeface="AnonymousPro-Bold"/>
              </a:defRPr>
            </a:pPr>
            <a:r>
              <a:rPr dirty="0" smtClean="0"/>
              <a:t>Rafael Cruz </a:t>
            </a:r>
            <a:r>
              <a:rPr dirty="0"/>
              <a:t>é </a:t>
            </a:r>
            <a:r>
              <a:rPr dirty="0" err="1"/>
              <a:t>desenvolvedor</a:t>
            </a:r>
            <a:r>
              <a:rPr dirty="0"/>
              <a:t> .NET </a:t>
            </a:r>
            <a:r>
              <a:rPr dirty="0" err="1"/>
              <a:t>há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de </a:t>
            </a:r>
            <a:r>
              <a:rPr lang="pt-BR" dirty="0" smtClean="0"/>
              <a:t>1</a:t>
            </a:r>
            <a:r>
              <a:rPr lang="pt-BR" dirty="0"/>
              <a:t>4</a:t>
            </a:r>
            <a:r>
              <a:rPr dirty="0" smtClean="0"/>
              <a:t> </a:t>
            </a:r>
            <a:r>
              <a:rPr lang="pt-BR" dirty="0" smtClean="0"/>
              <a:t>anos e líder de desenvolvimento na                      Icatu Seguros</a:t>
            </a:r>
            <a:endParaRPr dirty="0"/>
          </a:p>
          <a:p>
            <a:pPr indent="206901">
              <a:defRPr sz="26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	</a:t>
            </a:r>
          </a:p>
        </p:txBody>
      </p:sp>
      <p:sp>
        <p:nvSpPr>
          <p:cNvPr id="132" name="Shape 132"/>
          <p:cNvSpPr/>
          <p:nvPr/>
        </p:nvSpPr>
        <p:spPr>
          <a:xfrm>
            <a:off x="571500" y="1049755"/>
            <a:ext cx="5372100" cy="954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>
              <a:defRPr sz="5000" b="1">
                <a:solidFill>
                  <a:srgbClr val="FFFFFF"/>
                </a:solidFill>
                <a:latin typeface="AnonymousPro-Bold"/>
                <a:ea typeface="AnonymousPro-Bold"/>
                <a:cs typeface="AnonymousPro-Bold"/>
                <a:sym typeface="AnonymousPro-Bold"/>
              </a:defRPr>
            </a:lvl1pPr>
          </a:lstStyle>
          <a:p>
            <a:r>
              <a:rPr lang="pt-BR" dirty="0"/>
              <a:t>PALESTRANTE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114" y="5332980"/>
            <a:ext cx="2991928" cy="474909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7309" y="775855"/>
            <a:ext cx="10529455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Referências</a:t>
            </a:r>
            <a:endParaRPr lang="pt-BR" sz="9600" dirty="0">
              <a:solidFill>
                <a:schemeClr val="bg1"/>
              </a:solidFill>
            </a:endParaRPr>
          </a:p>
        </p:txBody>
      </p:sp>
      <p:pic>
        <p:nvPicPr>
          <p:cNvPr id="16386" name="Picture 2" descr="SpecFlow - Cucumber for .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8146" y="7444940"/>
            <a:ext cx="8368145" cy="278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8903" y="4310360"/>
            <a:ext cx="92656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600" u="sng" dirty="0">
                <a:latin typeface="Century Gothic" panose="020B0502020202020204" pitchFamily="34" charset="0"/>
              </a:rPr>
              <a:t>http://specflow.org/docs/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8903" y="5651711"/>
            <a:ext cx="12091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600" u="sng" dirty="0">
                <a:latin typeface="Century Gothic" panose="020B0502020202020204" pitchFamily="34" charset="0"/>
              </a:rPr>
              <a:t>http://www.seleniumhq.org/docs/</a:t>
            </a:r>
          </a:p>
        </p:txBody>
      </p:sp>
      <p:pic>
        <p:nvPicPr>
          <p:cNvPr id="1638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009" y="4470945"/>
            <a:ext cx="2683822" cy="2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20010" y="7051016"/>
            <a:ext cx="129285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600" u="sng" dirty="0">
                <a:latin typeface="Century Gothic" panose="020B0502020202020204" pitchFamily="34" charset="0"/>
              </a:rPr>
              <a:t>https://cucumber.io/docs/reference</a:t>
            </a:r>
          </a:p>
        </p:txBody>
      </p:sp>
      <p:pic>
        <p:nvPicPr>
          <p:cNvPr id="16396" name="Picture 1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090" y="4554072"/>
            <a:ext cx="2236642" cy="223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727558" y="-4766546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Face BG-01.png"/>
          <p:cNvPicPr>
            <a:picLocks noChangeAspect="1"/>
          </p:cNvPicPr>
          <p:nvPr/>
        </p:nvPicPr>
        <p:blipFill>
          <a:blip r:embed="rId2">
            <a:alphaModFix amt="70000"/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8766413" y="5522244"/>
            <a:ext cx="6851174" cy="2011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>
              <a:defRPr>
                <a:latin typeface="AnonymousPro"/>
                <a:ea typeface="AnonymousPro"/>
                <a:cs typeface="AnonymousPro"/>
                <a:sym typeface="AnonymousPro"/>
              </a:defRPr>
            </a:lvl1pPr>
          </a:lstStyle>
          <a:p>
            <a:r>
              <a:t>EXEMPLOS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Face BG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27558" y="-4738837"/>
            <a:ext cx="25839116" cy="983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098937"/>
            <a:ext cx="24384001" cy="2858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Face BG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05358" y="7961163"/>
            <a:ext cx="25839116" cy="9833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sz="half" idx="4294967295"/>
          </p:nvPr>
        </p:nvSpPr>
        <p:spPr>
          <a:xfrm>
            <a:off x="193963" y="3514147"/>
            <a:ext cx="18454255" cy="9051925"/>
          </a:xfrm>
          <a:prstGeom prst="rect">
            <a:avLst/>
          </a:prstGeom>
        </p:spPr>
        <p:txBody>
          <a:bodyPr/>
          <a:lstStyle/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Introdução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O </a:t>
            </a:r>
            <a:r>
              <a:rPr lang="pt-BR" dirty="0"/>
              <a:t>que é BDD </a:t>
            </a:r>
            <a:r>
              <a:rPr lang="pt-BR" dirty="0" smtClean="0"/>
              <a:t>?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Gherkin &amp; Cucumber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SpecFlow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Selenium WebDriver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Demo</a:t>
            </a:r>
          </a:p>
          <a:p>
            <a:pPr marL="685799" indent="-685799"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dirty="0" smtClean="0"/>
              <a:t>Dúvidas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637309" y="775855"/>
            <a:ext cx="3990109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9000" dirty="0" smtClean="0">
                <a:solidFill>
                  <a:schemeClr val="bg1"/>
                </a:solidFill>
              </a:rPr>
              <a:t>Agenda</a:t>
            </a:r>
            <a:endParaRPr lang="pt-BR" sz="9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309" y="775855"/>
            <a:ext cx="570807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9000" dirty="0" smtClean="0">
                <a:solidFill>
                  <a:schemeClr val="bg1"/>
                </a:solidFill>
              </a:rPr>
              <a:t>Introdução</a:t>
            </a:r>
            <a:endParaRPr lang="pt-BR" sz="9000" dirty="0">
              <a:solidFill>
                <a:schemeClr val="bg1"/>
              </a:solidFill>
            </a:endParaRPr>
          </a:p>
        </p:txBody>
      </p:sp>
      <p:sp>
        <p:nvSpPr>
          <p:cNvPr id="8" name="Shape 139"/>
          <p:cNvSpPr txBox="1">
            <a:spLocks/>
          </p:cNvSpPr>
          <p:nvPr/>
        </p:nvSpPr>
        <p:spPr>
          <a:xfrm>
            <a:off x="138545" y="3514147"/>
            <a:ext cx="24023782" cy="9065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b="1" dirty="0" smtClean="0">
                <a:latin typeface="Century Gothic"/>
                <a:ea typeface="Century Gothic"/>
                <a:cs typeface="Century Gothic"/>
                <a:sym typeface="Century Gothic"/>
              </a:rPr>
              <a:t>Quando pensamos em construir uma aplicação, o que vem em mente ?</a:t>
            </a:r>
          </a:p>
          <a:p>
            <a:pPr lvl="2">
              <a:lnSpc>
                <a:spcPct val="150000"/>
              </a:lnSpc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Performance</a:t>
            </a:r>
          </a:p>
          <a:p>
            <a:pPr lvl="2">
              <a:lnSpc>
                <a:spcPct val="150000"/>
              </a:lnSpc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Escalabilidade</a:t>
            </a:r>
          </a:p>
          <a:p>
            <a:pPr lvl="2">
              <a:lnSpc>
                <a:spcPct val="150000"/>
              </a:lnSpc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Usabilidade</a:t>
            </a:r>
          </a:p>
          <a:p>
            <a:pPr lvl="2">
              <a:lnSpc>
                <a:spcPct val="150000"/>
              </a:lnSpc>
              <a:spcBef>
                <a:spcPts val="1100"/>
              </a:spcBef>
              <a:buFont typeface="Wingdings" panose="05000000000000000000" pitchFamily="2" charset="2"/>
              <a:buChar char="§"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800" dirty="0" smtClean="0">
                <a:latin typeface="Century Gothic"/>
                <a:ea typeface="Century Gothic"/>
                <a:cs typeface="Century Gothic"/>
                <a:sym typeface="Century Gothic"/>
              </a:rPr>
              <a:t> Atender os requisitos de négocios</a:t>
            </a:r>
          </a:p>
          <a:p>
            <a:pPr marL="914400" lvl="2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989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309" y="775855"/>
            <a:ext cx="5708073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sz="9000" dirty="0" smtClean="0">
                <a:solidFill>
                  <a:schemeClr val="bg1"/>
                </a:solidFill>
              </a:rPr>
              <a:t>Introdução</a:t>
            </a:r>
            <a:endParaRPr lang="pt-BR" sz="9000" dirty="0">
              <a:solidFill>
                <a:schemeClr val="bg1"/>
              </a:solidFill>
            </a:endParaRPr>
          </a:p>
        </p:txBody>
      </p:sp>
      <p:sp>
        <p:nvSpPr>
          <p:cNvPr id="8" name="Shape 139"/>
          <p:cNvSpPr txBox="1">
            <a:spLocks/>
          </p:cNvSpPr>
          <p:nvPr/>
        </p:nvSpPr>
        <p:spPr>
          <a:xfrm>
            <a:off x="249381" y="3347893"/>
            <a:ext cx="14852073" cy="91766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6600" b="1" dirty="0" smtClean="0">
                <a:latin typeface="Century Gothic"/>
                <a:ea typeface="Century Gothic"/>
                <a:cs typeface="Century Gothic"/>
                <a:sym typeface="Century Gothic"/>
              </a:rPr>
              <a:t>Qualidade é importante ?</a:t>
            </a: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000" dirty="0" smtClean="0">
                <a:latin typeface="Century Gothic"/>
                <a:ea typeface="Century Gothic"/>
                <a:cs typeface="Century Gothic"/>
                <a:sym typeface="Century Gothic"/>
              </a:rPr>
              <a:t>Sim, disso todos temos certeza, sua empresa quer qualidade, seu cliente espera por isso, sua equipe espera por isso.  </a:t>
            </a:r>
            <a:endParaRPr lang="pt-BR" sz="50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000" dirty="0" smtClean="0">
                <a:latin typeface="Century Gothic"/>
                <a:ea typeface="Century Gothic"/>
                <a:cs typeface="Century Gothic"/>
                <a:sym typeface="Century Gothic"/>
              </a:rPr>
              <a:t>E como podemos aumentar a qualidade do Software ?</a:t>
            </a: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b="1" dirty="0" smtClean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resposta é </a:t>
            </a:r>
            <a:r>
              <a:rPr lang="pt-BR" sz="6600" b="1" u="sng" dirty="0" smtClean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</a:t>
            </a:r>
            <a:endParaRPr lang="pt-BR" sz="66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2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http://cittasolutions.com/Theme/images/delivery-philosophy/quality-assur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8922" y="3687229"/>
            <a:ext cx="8331690" cy="83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1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309" y="775855"/>
            <a:ext cx="11914909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>
                <a:solidFill>
                  <a:schemeClr val="bg1"/>
                </a:solidFill>
              </a:rPr>
              <a:t>Test-Last 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3196170"/>
            <a:ext cx="22943128" cy="8995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37551" y="4495476"/>
            <a:ext cx="12545117" cy="642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34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7309" y="775855"/>
            <a:ext cx="12829309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pt-BR" sz="9600" dirty="0" smtClean="0">
                <a:solidFill>
                  <a:schemeClr val="bg1"/>
                </a:solidFill>
              </a:rPr>
              <a:t>Extreme Go Horse (XGH)</a:t>
            </a:r>
            <a:endParaRPr lang="pt-BR" sz="9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2.bp.blogspot.com/-LxhYZ6uc-Pk/Ugr2vcNAXMI/AAAAAAAAAUI/IZLrWIYHdhM/s1600/xg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97382"/>
            <a:ext cx="7060916" cy="92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39"/>
          <p:cNvSpPr txBox="1">
            <a:spLocks/>
          </p:cNvSpPr>
          <p:nvPr/>
        </p:nvSpPr>
        <p:spPr>
          <a:xfrm>
            <a:off x="7869382" y="3339018"/>
            <a:ext cx="16071274" cy="91766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b="1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6600" b="1" dirty="0" smtClean="0">
                <a:latin typeface="Century Gothic"/>
                <a:ea typeface="Century Gothic"/>
                <a:cs typeface="Century Gothic"/>
                <a:sym typeface="Century Gothic"/>
              </a:rPr>
              <a:t>Mercado está cada dia mais dificil</a:t>
            </a: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000" dirty="0" smtClean="0">
                <a:latin typeface="Century Gothic"/>
                <a:ea typeface="Century Gothic"/>
                <a:cs typeface="Century Gothic"/>
                <a:sym typeface="Century Gothic"/>
              </a:rPr>
              <a:t>Nosso clientes precisam ir mais rápido para o mercado.</a:t>
            </a: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5000" dirty="0" smtClean="0">
                <a:latin typeface="Century Gothic"/>
                <a:ea typeface="Century Gothic"/>
                <a:cs typeface="Century Gothic"/>
                <a:sym typeface="Century Gothic"/>
              </a:rPr>
              <a:t>Usuários estão mais impacientes.</a:t>
            </a: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0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lnSpc>
                <a:spcPct val="100000"/>
              </a:lnSpc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pt-BR" sz="6600" b="1" dirty="0" smtClean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Adivinha quem será cortado ?</a:t>
            </a:r>
            <a:endParaRPr lang="pt-BR" sz="66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2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1" indent="0">
              <a:spcBef>
                <a:spcPts val="1100"/>
              </a:spcBef>
              <a:buNone/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2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685799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6600" b="1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600199" lvl="2" indent="-685799">
              <a:spcBef>
                <a:spcPts val="1100"/>
              </a:spcBef>
              <a:defRPr sz="7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pt-BR" sz="5800" b="1" dirty="0" smtClean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988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memecreator.org/static/images/memes/45850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30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ema do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ctr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451</Words>
  <Application>Microsoft Office PowerPoint</Application>
  <PresentationFormat>Custom</PresentationFormat>
  <Paragraphs>143</Paragraphs>
  <Slides>32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AnonymousPro</vt:lpstr>
      <vt:lpstr>AnonymousPro-Bold</vt:lpstr>
      <vt:lpstr>Arial</vt:lpstr>
      <vt:lpstr>Calibri</vt:lpstr>
      <vt:lpstr>Calibri Light</vt:lpstr>
      <vt:lpstr>Century Gothic</vt:lpstr>
      <vt:lpstr>Segoe UI</vt:lpstr>
      <vt:lpstr>Wingdings</vt:lpstr>
      <vt:lpstr>Tema do Office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Vamos tentar algo diferente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Cruz</dc:creator>
  <cp:lastModifiedBy>Rafael Cruz</cp:lastModifiedBy>
  <cp:revision>33</cp:revision>
  <dcterms:modified xsi:type="dcterms:W3CDTF">2018-02-07T02:37:29Z</dcterms:modified>
</cp:coreProperties>
</file>